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Copperplate Gothic 29 BC Bold" charset="1" panose="020E0604020206020404"/>
      <p:regular r:id="rId13"/>
    </p:embeddedFont>
    <p:embeddedFont>
      <p:font typeface="Dekko" charset="1" panose="00000500000000000000"/>
      <p:regular r:id="rId14"/>
    </p:embeddedFont>
    <p:embeddedFont>
      <p:font typeface="Alice" charset="1" panose="00000500000000000000"/>
      <p:regular r:id="rId15"/>
    </p:embeddedFont>
    <p:embeddedFont>
      <p:font typeface="Canva Sans" charset="1" panose="020B0503030501040103"/>
      <p:regular r:id="rId16"/>
    </p:embeddedFont>
    <p:embeddedFont>
      <p:font typeface="Cheque Bold" charset="1" panose="00000500000000000000"/>
      <p:regular r:id="rId17"/>
    </p:embeddedFont>
    <p:embeddedFont>
      <p:font typeface="Canva Sans Bold" charset="1" panose="020B0803030501040103"/>
      <p:regular r:id="rId18"/>
    </p:embeddedFont>
    <p:embeddedFont>
      <p:font typeface="Alice Bold" charset="1" panose="000005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184916"/>
            <a:ext cx="18815414" cy="12656833"/>
          </a:xfrm>
          <a:custGeom>
            <a:avLst/>
            <a:gdLst/>
            <a:ahLst/>
            <a:cxnLst/>
            <a:rect r="r" b="b" t="t" l="l"/>
            <a:pathLst>
              <a:path h="12656833" w="18815414">
                <a:moveTo>
                  <a:pt x="0" y="0"/>
                </a:moveTo>
                <a:lnTo>
                  <a:pt x="18815414" y="0"/>
                </a:lnTo>
                <a:lnTo>
                  <a:pt x="18815414" y="12656832"/>
                </a:lnTo>
                <a:lnTo>
                  <a:pt x="0" y="126568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746" r="0" b="-574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89427" y="4336412"/>
            <a:ext cx="7954573" cy="4618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Copperplate Gothic 29 BC Bold"/>
                <a:ea typeface="Copperplate Gothic 29 BC Bold"/>
                <a:cs typeface="Copperplate Gothic 29 BC Bold"/>
                <a:sym typeface="Copperplate Gothic 29 BC Bold"/>
              </a:rPr>
              <a:t>INDIA'S ECONOMIC </a:t>
            </a:r>
          </a:p>
          <a:p>
            <a:pPr algn="l"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Copperplate Gothic 29 BC Bold"/>
                <a:ea typeface="Copperplate Gothic 29 BC Bold"/>
                <a:cs typeface="Copperplate Gothic 29 BC Bold"/>
                <a:sym typeface="Copperplate Gothic 29 BC Bold"/>
              </a:rPr>
              <a:t>GROWTH </a:t>
            </a:r>
          </a:p>
          <a:p>
            <a:pPr algn="l"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Copperplate Gothic 29 BC Bold"/>
                <a:ea typeface="Copperplate Gothic 29 BC Bold"/>
                <a:cs typeface="Copperplate Gothic 29 BC Bold"/>
                <a:sym typeface="Copperplate Gothic 29 BC Bold"/>
              </a:rPr>
              <a:t>AND</a:t>
            </a:r>
          </a:p>
          <a:p>
            <a:pPr algn="l"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Copperplate Gothic 29 BC Bold"/>
                <a:ea typeface="Copperplate Gothic 29 BC Bold"/>
                <a:cs typeface="Copperplate Gothic 29 BC Bold"/>
                <a:sym typeface="Copperplate Gothic 29 BC Bold"/>
              </a:rPr>
              <a:t> CHALLENGES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712654" y="-5110749"/>
            <a:ext cx="14405633" cy="18886607"/>
          </a:xfrm>
          <a:custGeom>
            <a:avLst/>
            <a:gdLst/>
            <a:ahLst/>
            <a:cxnLst/>
            <a:rect r="r" b="b" t="t" l="l"/>
            <a:pathLst>
              <a:path h="18886607" w="14405633">
                <a:moveTo>
                  <a:pt x="0" y="0"/>
                </a:moveTo>
                <a:lnTo>
                  <a:pt x="14405632" y="0"/>
                </a:lnTo>
                <a:lnTo>
                  <a:pt x="14405632" y="18886607"/>
                </a:lnTo>
                <a:lnTo>
                  <a:pt x="0" y="188866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92841" y="2584972"/>
            <a:ext cx="18288000" cy="66733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5"/>
              </a:lnSpc>
            </a:pPr>
            <a:r>
              <a:rPr lang="en-US" sz="3176" spc="235">
                <a:solidFill>
                  <a:srgbClr val="FFFFFF"/>
                </a:solidFill>
                <a:latin typeface="Dekko"/>
                <a:ea typeface="Dekko"/>
                <a:cs typeface="Dekko"/>
                <a:sym typeface="Dekko"/>
              </a:rPr>
              <a:t>Economic growth refers to the sustained increase in a country's production of goods and services over a period of time. It is commonly measured by the growth in Gross Domestic Product (GDP), which reflects the  performance of an economy. </a:t>
            </a:r>
          </a:p>
          <a:p>
            <a:pPr algn="l">
              <a:lnSpc>
                <a:spcPts val="4065"/>
              </a:lnSpc>
            </a:pPr>
          </a:p>
          <a:p>
            <a:pPr algn="l">
              <a:lnSpc>
                <a:spcPts val="4065"/>
              </a:lnSpc>
            </a:pPr>
            <a:r>
              <a:rPr lang="en-US" sz="3176" spc="235">
                <a:solidFill>
                  <a:srgbClr val="FFFFFF"/>
                </a:solidFill>
                <a:latin typeface="Dekko"/>
                <a:ea typeface="Dekko"/>
                <a:cs typeface="Dekko"/>
                <a:sym typeface="Dekko"/>
              </a:rPr>
              <a:t>India's GrowthStory</a:t>
            </a:r>
          </a:p>
          <a:p>
            <a:pPr algn="l">
              <a:lnSpc>
                <a:spcPts val="4065"/>
              </a:lnSpc>
            </a:pPr>
            <a:r>
              <a:rPr lang="en-US" sz="3176" spc="235">
                <a:solidFill>
                  <a:srgbClr val="FFFFFF"/>
                </a:solidFill>
                <a:latin typeface="Dekko"/>
                <a:ea typeface="Dekko"/>
                <a:cs typeface="Dekko"/>
                <a:sym typeface="Dekko"/>
              </a:rPr>
              <a:t>India</a:t>
            </a:r>
            <a:r>
              <a:rPr lang="en-US" sz="3176" spc="235">
                <a:solidFill>
                  <a:srgbClr val="FFFFFF"/>
                </a:solidFill>
                <a:latin typeface="Dekko"/>
                <a:ea typeface="Dekko"/>
                <a:cs typeface="Dekko"/>
                <a:sym typeface="Dekko"/>
              </a:rPr>
              <a:t> is recognized as one of the world's fastest-growing major economies, driven by rapid industrialization, a thriving services sector, technological innovation, and a large, skilled workforce.</a:t>
            </a:r>
          </a:p>
          <a:p>
            <a:pPr algn="l">
              <a:lnSpc>
                <a:spcPts val="4065"/>
              </a:lnSpc>
            </a:pPr>
          </a:p>
          <a:p>
            <a:pPr algn="l">
              <a:lnSpc>
                <a:spcPts val="4065"/>
              </a:lnSpc>
            </a:pPr>
            <a:r>
              <a:rPr lang="en-US" sz="3176" spc="235">
                <a:solidFill>
                  <a:srgbClr val="FFFFFF"/>
                </a:solidFill>
                <a:latin typeface="Dekko"/>
                <a:ea typeface="Dekko"/>
                <a:cs typeface="Dekko"/>
                <a:sym typeface="Dekko"/>
              </a:rPr>
              <a:t>GDP Growth : </a:t>
            </a:r>
          </a:p>
          <a:p>
            <a:pPr algn="l">
              <a:lnSpc>
                <a:spcPts val="4065"/>
              </a:lnSpc>
            </a:pPr>
            <a:r>
              <a:rPr lang="en-US" sz="3176" spc="235">
                <a:solidFill>
                  <a:srgbClr val="FFFFFF"/>
                </a:solidFill>
                <a:latin typeface="Dekko"/>
                <a:ea typeface="Dekko"/>
                <a:cs typeface="Dekko"/>
                <a:sym typeface="Dekko"/>
              </a:rPr>
              <a:t>Measures the increase in the country's economic output.Economic Development: Focuses on improving people's quality of life through better education, healthcare, employment, and infrastructure.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566513" y="470433"/>
            <a:ext cx="13159919" cy="1476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958"/>
              </a:lnSpc>
            </a:pPr>
            <a:r>
              <a:rPr lang="en-US" sz="8541">
                <a:solidFill>
                  <a:srgbClr val="FFFFFF"/>
                </a:solidFill>
                <a:latin typeface="Alice"/>
                <a:ea typeface="Alice"/>
                <a:cs typeface="Alice"/>
                <a:sym typeface="Alice"/>
              </a:rPr>
              <a:t>I</a:t>
            </a:r>
            <a:r>
              <a:rPr lang="en-US" sz="8541">
                <a:solidFill>
                  <a:srgbClr val="FFFFFF"/>
                </a:solidFill>
                <a:latin typeface="Alice"/>
                <a:ea typeface="Alice"/>
                <a:cs typeface="Alice"/>
                <a:sym typeface="Alice"/>
              </a:rPr>
              <a:t>ndia's economic growth    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70431" y="45084"/>
            <a:ext cx="19982494" cy="10241916"/>
          </a:xfrm>
          <a:custGeom>
            <a:avLst/>
            <a:gdLst/>
            <a:ahLst/>
            <a:cxnLst/>
            <a:rect r="r" b="b" t="t" l="l"/>
            <a:pathLst>
              <a:path h="10241916" w="19982494">
                <a:moveTo>
                  <a:pt x="0" y="0"/>
                </a:moveTo>
                <a:lnTo>
                  <a:pt x="19982495" y="0"/>
                </a:lnTo>
                <a:lnTo>
                  <a:pt x="19982495" y="10241916"/>
                </a:lnTo>
                <a:lnTo>
                  <a:pt x="0" y="102419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404" r="-1438" b="-33924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2915" y="2289810"/>
            <a:ext cx="17076385" cy="6870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72"/>
              </a:lnSpc>
            </a:pPr>
            <a:r>
              <a:rPr lang="en-US" sz="3112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Skilled Labor Force – India possesses an abundant and highly skilled labor force that enhances industrial growth and attracts many international companies to the country.</a:t>
            </a:r>
          </a:p>
          <a:p>
            <a:pPr algn="l">
              <a:lnSpc>
                <a:spcPts val="3672"/>
              </a:lnSpc>
            </a:pPr>
          </a:p>
          <a:p>
            <a:pPr algn="l">
              <a:lnSpc>
                <a:spcPts val="3672"/>
              </a:lnSpc>
            </a:pPr>
            <a:r>
              <a:rPr lang="en-US" sz="3112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Large Consumer Market – Being home to a population of over 1.4 billion people, India provides an enormous consumer market of products and services.</a:t>
            </a:r>
          </a:p>
          <a:p>
            <a:pPr algn="l">
              <a:lnSpc>
                <a:spcPts val="3672"/>
              </a:lnSpc>
            </a:pPr>
          </a:p>
          <a:p>
            <a:pPr algn="l">
              <a:lnSpc>
                <a:spcPts val="3672"/>
              </a:lnSpc>
            </a:pPr>
          </a:p>
          <a:p>
            <a:pPr algn="l">
              <a:lnSpc>
                <a:spcPts val="3672"/>
              </a:lnSpc>
            </a:pPr>
            <a:r>
              <a:rPr lang="en-US" sz="3112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Hig</a:t>
            </a:r>
            <a:r>
              <a:rPr lang="en-US" sz="3112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h GDP Growth – India is among the fastest growing countries in terms of economic growth and GDP growth due to high domestic demand and economic activities.</a:t>
            </a:r>
          </a:p>
          <a:p>
            <a:pPr algn="l">
              <a:lnSpc>
                <a:spcPts val="3672"/>
              </a:lnSpc>
            </a:pPr>
          </a:p>
          <a:p>
            <a:pPr algn="l">
              <a:lnSpc>
                <a:spcPts val="3672"/>
              </a:lnSpc>
            </a:pPr>
            <a:r>
              <a:rPr lang="en-US" sz="3112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G</a:t>
            </a:r>
            <a:r>
              <a:rPr lang="en-US" sz="3112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rowing Manufacturing Industry – The government’s initiative, "Make in India," boosts the manufacturing industry, increases export of products, and creates jobs for citizens.</a:t>
            </a:r>
          </a:p>
          <a:p>
            <a:pPr algn="l">
              <a:lnSpc>
                <a:spcPts val="3672"/>
              </a:lnSpc>
            </a:pPr>
          </a:p>
          <a:p>
            <a:pPr algn="l">
              <a:lnSpc>
                <a:spcPts val="3672"/>
              </a:lnSpc>
            </a:pPr>
            <a:r>
              <a:rPr lang="en-US" sz="3112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</a:t>
            </a:r>
            <a:r>
              <a:rPr lang="en-US" sz="3112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mportance of Service Sector – The sectors of IT, finance, healthcare, tourism, and business services make a very important contribution to the Indian economy.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159703"/>
            <a:ext cx="16687588" cy="1460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>
                <a:solidFill>
                  <a:srgbClr val="FFFFFF"/>
                </a:solidFill>
                <a:latin typeface="Cheque Bold"/>
                <a:ea typeface="Cheque Bold"/>
                <a:cs typeface="Cheque Bold"/>
                <a:sym typeface="Cheque Bold"/>
              </a:rPr>
              <a:t>Growth potential of India </a:t>
            </a:r>
          </a:p>
        </p:txBody>
      </p:sp>
    </p:spTree>
  </p:cSld>
  <p:clrMapOvr>
    <a:masterClrMapping/>
  </p:clrMapOvr>
  <p:transition spd="fast">
    <p:push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600980">
            <a:off x="2861812" y="-5372817"/>
            <a:ext cx="13501453" cy="21776537"/>
          </a:xfrm>
          <a:custGeom>
            <a:avLst/>
            <a:gdLst/>
            <a:ahLst/>
            <a:cxnLst/>
            <a:rect r="r" b="b" t="t" l="l"/>
            <a:pathLst>
              <a:path h="21776537" w="13501453">
                <a:moveTo>
                  <a:pt x="0" y="0"/>
                </a:moveTo>
                <a:lnTo>
                  <a:pt x="13501453" y="0"/>
                </a:lnTo>
                <a:lnTo>
                  <a:pt x="13501453" y="21776537"/>
                </a:lnTo>
                <a:lnTo>
                  <a:pt x="0" y="21776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641331" y="1754909"/>
            <a:ext cx="8485682" cy="6267991"/>
          </a:xfrm>
          <a:custGeom>
            <a:avLst/>
            <a:gdLst/>
            <a:ahLst/>
            <a:cxnLst/>
            <a:rect r="r" b="b" t="t" l="l"/>
            <a:pathLst>
              <a:path h="6267991" w="8485682">
                <a:moveTo>
                  <a:pt x="0" y="0"/>
                </a:moveTo>
                <a:lnTo>
                  <a:pt x="8485682" y="0"/>
                </a:lnTo>
                <a:lnTo>
                  <a:pt x="8485682" y="6267991"/>
                </a:lnTo>
                <a:lnTo>
                  <a:pt x="0" y="62679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586" t="-18152" r="-33480" b="-9982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7286397"/>
            <a:ext cx="9144000" cy="2307213"/>
            <a:chOff x="0" y="0"/>
            <a:chExt cx="2408296" cy="60766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08296" cy="607661"/>
            </a:xfrm>
            <a:custGeom>
              <a:avLst/>
              <a:gdLst/>
              <a:ahLst/>
              <a:cxnLst/>
              <a:rect r="r" b="b" t="t" l="l"/>
              <a:pathLst>
                <a:path h="607661" w="2408296">
                  <a:moveTo>
                    <a:pt x="43180" y="0"/>
                  </a:moveTo>
                  <a:lnTo>
                    <a:pt x="2365116" y="0"/>
                  </a:lnTo>
                  <a:cubicBezTo>
                    <a:pt x="2388964" y="0"/>
                    <a:pt x="2408296" y="19332"/>
                    <a:pt x="2408296" y="43180"/>
                  </a:cubicBezTo>
                  <a:lnTo>
                    <a:pt x="2408296" y="564481"/>
                  </a:lnTo>
                  <a:cubicBezTo>
                    <a:pt x="2408296" y="575933"/>
                    <a:pt x="2403747" y="586916"/>
                    <a:pt x="2395649" y="595014"/>
                  </a:cubicBezTo>
                  <a:cubicBezTo>
                    <a:pt x="2387551" y="603112"/>
                    <a:pt x="2376568" y="607661"/>
                    <a:pt x="2365116" y="607661"/>
                  </a:cubicBezTo>
                  <a:lnTo>
                    <a:pt x="43180" y="607661"/>
                  </a:lnTo>
                  <a:cubicBezTo>
                    <a:pt x="19332" y="607661"/>
                    <a:pt x="0" y="588329"/>
                    <a:pt x="0" y="564481"/>
                  </a:cubicBezTo>
                  <a:lnTo>
                    <a:pt x="0" y="43180"/>
                  </a:lnTo>
                  <a:cubicBezTo>
                    <a:pt x="0" y="19332"/>
                    <a:pt x="19332" y="0"/>
                    <a:pt x="43180" y="0"/>
                  </a:cubicBezTo>
                  <a:close/>
                </a:path>
              </a:pathLst>
            </a:custGeom>
            <a:solidFill>
              <a:srgbClr val="7E0202">
                <a:alpha val="60784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408296" cy="6457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55984" y="1364782"/>
            <a:ext cx="8888016" cy="7893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0"/>
              </a:lnSpc>
            </a:pP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Unemployment: Many young people struggle to find 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stable and well-paying jobs.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Poverty &amp; Income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Inequality: A significant gap exists between the rich and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the poor, limiting equal opportunities.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Infrastructure Gaps: Inadequate roads, transport, electricity, 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and digital connectivity slow economic development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Inflation: Rising prices reduce people's purchasing power and 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increase the cost of living.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Environmental Challenges: Pollution, climate change, and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resourse depletion threaten sustainable growth.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*key Message:*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India has immense growth potential, but overcoming these 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challenges is essential for achieving sustainable and inclusive </a:t>
            </a:r>
          </a:p>
          <a:p>
            <a:pPr algn="l">
              <a:lnSpc>
                <a:spcPts val="3910"/>
              </a:lnSpc>
            </a:pPr>
            <a:r>
              <a:rPr lang="en-US" sz="231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economic development.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50982" y="178839"/>
            <a:ext cx="17776031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501B07"/>
                </a:solidFill>
                <a:latin typeface="Alice Bold"/>
                <a:ea typeface="Alice Bold"/>
                <a:cs typeface="Alice Bold"/>
                <a:sym typeface="Alice Bold"/>
              </a:rPr>
              <a:t>Major challenge to India's Growth </a:t>
            </a:r>
          </a:p>
        </p:txBody>
      </p:sp>
    </p:spTree>
  </p:cSld>
  <p:clrMapOvr>
    <a:masterClrMapping/>
  </p:clrMapOvr>
  <p:transition spd="fast">
    <p:push dir="l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81192" y="203116"/>
            <a:ext cx="20306306" cy="11127355"/>
          </a:xfrm>
          <a:custGeom>
            <a:avLst/>
            <a:gdLst/>
            <a:ahLst/>
            <a:cxnLst/>
            <a:rect r="r" b="b" t="t" l="l"/>
            <a:pathLst>
              <a:path h="11127355" w="20306306">
                <a:moveTo>
                  <a:pt x="0" y="0"/>
                </a:moveTo>
                <a:lnTo>
                  <a:pt x="20306305" y="0"/>
                </a:lnTo>
                <a:lnTo>
                  <a:pt x="20306305" y="11127355"/>
                </a:lnTo>
                <a:lnTo>
                  <a:pt x="0" y="11127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193" r="-4009" b="-1309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1819592"/>
            <a:ext cx="18288000" cy="7181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• Make in India -Encourages manufacturing and attracts investments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to create jobs and strengthen industries.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• Digital India -Promotes digital infrastructure, online services, and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digital literacy across the country.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• *Startup India-Supports entrepreneurs through funding, tax benefits, 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and simplified regulations to encourage innovation.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• Skill India- Provides vocational training and skill development to 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</a:t>
            </a: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mprove employability.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• Infrastructure  Development Projects- Large investments in highways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, railways, airports, ports, and smart cities improve connectivity and support economic growth.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30372" y="-171450"/>
            <a:ext cx="15295509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FFFFF"/>
                </a:solidFill>
                <a:latin typeface="Cheque Bold"/>
                <a:ea typeface="Cheque Bold"/>
                <a:cs typeface="Cheque Bold"/>
                <a:sym typeface="Cheque Bold"/>
              </a:rPr>
              <a:t>Government initiatives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00658" y="-1295075"/>
            <a:ext cx="18688658" cy="11917706"/>
          </a:xfrm>
          <a:custGeom>
            <a:avLst/>
            <a:gdLst/>
            <a:ahLst/>
            <a:cxnLst/>
            <a:rect r="r" b="b" t="t" l="l"/>
            <a:pathLst>
              <a:path h="11917706" w="18688658">
                <a:moveTo>
                  <a:pt x="0" y="0"/>
                </a:moveTo>
                <a:lnTo>
                  <a:pt x="18688658" y="0"/>
                </a:lnTo>
                <a:lnTo>
                  <a:pt x="18688658" y="11917706"/>
                </a:lnTo>
                <a:lnTo>
                  <a:pt x="0" y="119177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312" r="0" b="-231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187" y="2477278"/>
            <a:ext cx="18129813" cy="67288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2"/>
              </a:lnSpc>
            </a:pPr>
            <a:r>
              <a:rPr lang="en-US" sz="3208">
                <a:solidFill>
                  <a:srgbClr val="FFFFFF"/>
                </a:solidFill>
                <a:latin typeface="Alice"/>
                <a:ea typeface="Alice"/>
                <a:cs typeface="Alice"/>
                <a:sym typeface="Alice"/>
              </a:rPr>
              <a:t>Expand Industrial and Export Capacity: By scaling up manufacturing clusters and optimizing logistics, India can better integrate into global supply chains and enhance its competitive industrial base.</a:t>
            </a:r>
          </a:p>
          <a:p>
            <a:pPr algn="l">
              <a:lnSpc>
                <a:spcPts val="4492"/>
              </a:lnSpc>
            </a:pPr>
            <a:r>
              <a:rPr lang="en-US" sz="3208">
                <a:solidFill>
                  <a:srgbClr val="FFFFFF"/>
                </a:solidFill>
                <a:latin typeface="Alice"/>
                <a:ea typeface="Alice"/>
                <a:cs typeface="Alice"/>
                <a:sym typeface="Alice"/>
              </a:rPr>
              <a:t>​Invest in Human Capital and Skilling: Aligning vocational training with the evolving needs of industry will significantly boost labor productivity and ensure the workforce is prepared for high-quality jobs.</a:t>
            </a:r>
          </a:p>
          <a:p>
            <a:pPr algn="l">
              <a:lnSpc>
                <a:spcPts val="4492"/>
              </a:lnSpc>
            </a:pPr>
            <a:r>
              <a:rPr lang="en-US" sz="3208">
                <a:solidFill>
                  <a:srgbClr val="FFFFFF"/>
                </a:solidFill>
                <a:latin typeface="Alice"/>
                <a:ea typeface="Alice"/>
                <a:cs typeface="Alice"/>
                <a:sym typeface="Alice"/>
              </a:rPr>
              <a:t>​Deepen Structural and Regulatory Reforms: Simplifying compliance and standardizing tax frameworks will create a predictable, business-friendly environment that encourages long-term private investment.</a:t>
            </a:r>
          </a:p>
          <a:p>
            <a:pPr algn="l">
              <a:lnSpc>
                <a:spcPts val="4492"/>
              </a:lnSpc>
            </a:pPr>
            <a:r>
              <a:rPr lang="en-US" sz="3208">
                <a:solidFill>
                  <a:srgbClr val="FFFFFF"/>
                </a:solidFill>
                <a:latin typeface="Alice"/>
                <a:ea typeface="Alice"/>
                <a:cs typeface="Alice"/>
                <a:sym typeface="Alice"/>
              </a:rPr>
              <a:t>​Leverage Digital and Innovation Ecosystems: Expanding digital public infrastructure and supporting cutting-edge technological adoption will drive widespread operational efficiency and long-term economic resilience.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07144" y="159703"/>
            <a:ext cx="8080693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FFFFF"/>
                </a:solidFill>
                <a:latin typeface="Cheque Bold"/>
                <a:ea typeface="Cheque Bold"/>
                <a:cs typeface="Cheque Bold"/>
                <a:sym typeface="Cheque Bold"/>
              </a:rPr>
              <a:t>Conclusions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8187" y="1659572"/>
            <a:ext cx="14925463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To conclude , let's discuss some key points for India's Economic Growth 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673229" y="-2361759"/>
            <a:ext cx="26692351" cy="12914726"/>
          </a:xfrm>
          <a:custGeom>
            <a:avLst/>
            <a:gdLst/>
            <a:ahLst/>
            <a:cxnLst/>
            <a:rect r="r" b="b" t="t" l="l"/>
            <a:pathLst>
              <a:path h="12914726" w="26692351">
                <a:moveTo>
                  <a:pt x="0" y="0"/>
                </a:moveTo>
                <a:lnTo>
                  <a:pt x="26692352" y="0"/>
                </a:lnTo>
                <a:lnTo>
                  <a:pt x="26692352" y="12914726"/>
                </a:lnTo>
                <a:lnTo>
                  <a:pt x="0" y="129147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832609" y="3505054"/>
            <a:ext cx="8475001" cy="2926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566"/>
              </a:lnSpc>
            </a:pPr>
            <a:r>
              <a:rPr lang="en-US" sz="15404">
                <a:solidFill>
                  <a:srgbClr val="48252E"/>
                </a:solidFill>
                <a:latin typeface="Copperplate Gothic 29 BC Bold"/>
                <a:ea typeface="Copperplate Gothic 29 BC Bold"/>
                <a:cs typeface="Copperplate Gothic 29 BC Bold"/>
                <a:sym typeface="Copperplate Gothic 29 BC Bold"/>
              </a:rPr>
              <a:t>Thank you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990436" y="6438107"/>
            <a:ext cx="12416440" cy="1800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54"/>
              </a:lnSpc>
            </a:pPr>
            <a:r>
              <a:rPr lang="en-US" sz="4896">
                <a:solidFill>
                  <a:srgbClr val="000000"/>
                </a:solidFill>
                <a:latin typeface="Copperplate Gothic 29 BC Bold"/>
                <a:ea typeface="Copperplate Gothic 29 BC Bold"/>
                <a:cs typeface="Copperplate Gothic 29 BC Bold"/>
                <a:sym typeface="Copperplate Gothic 29 BC Bold"/>
              </a:rPr>
              <a:t>,From Tanusmita Chakraborty, Kriti Banerjee, Ahana Roy, Shibangi Dutta, Aishani Chowdhury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DAHPKx-03Jg</dc:identifier>
  <dcterms:modified xsi:type="dcterms:W3CDTF">2011-08-01T06:04:30Z</dcterms:modified>
  <cp:revision>1</cp:revision>
  <dc:title>Economics presentation </dc:title>
</cp:coreProperties>
</file>